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81" r:id="rId2"/>
    <p:sldId id="291" r:id="rId3"/>
    <p:sldId id="292" r:id="rId4"/>
    <p:sldId id="293" r:id="rId5"/>
    <p:sldId id="285" r:id="rId6"/>
    <p:sldId id="286" r:id="rId7"/>
    <p:sldId id="290" r:id="rId8"/>
    <p:sldId id="287" r:id="rId9"/>
    <p:sldId id="288" r:id="rId10"/>
    <p:sldId id="289" r:id="rId11"/>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45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905" autoAdjust="0"/>
    <p:restoredTop sz="94660"/>
  </p:normalViewPr>
  <p:slideViewPr>
    <p:cSldViewPr snapToGrid="0">
      <p:cViewPr varScale="1">
        <p:scale>
          <a:sx n="52" d="100"/>
          <a:sy n="52" d="100"/>
        </p:scale>
        <p:origin x="103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zh-TW" altLang="en-US"/>
              <a:t>按一下以編輯母片標題樣式</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TW" altLang="en-US"/>
              <a:t>按一下以編輯母片副標題樣式</a:t>
            </a:r>
            <a:endParaRPr lang="en-US" dirty="0"/>
          </a:p>
        </p:txBody>
      </p:sp>
      <p:sp>
        <p:nvSpPr>
          <p:cNvPr id="4" name="Date Placeholder 3"/>
          <p:cNvSpPr>
            <a:spLocks noGrp="1"/>
          </p:cNvSpPr>
          <p:nvPr>
            <p:ph type="dt" sz="half" idx="10"/>
          </p:nvPr>
        </p:nvSpPr>
        <p:spPr/>
        <p:txBody>
          <a:bodyPr/>
          <a:lstStyle/>
          <a:p>
            <a:fld id="{FEBE65F3-F3A0-4EE9-9234-B9EB956DABC4}" type="datetimeFigureOut">
              <a:rPr lang="zh-TW" altLang="en-US" smtClean="0"/>
              <a:t>2025/6/18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6A26F74-6B3C-485C-A166-8FE114E31E07}" type="slidenum">
              <a:rPr lang="zh-TW" altLang="en-US" smtClean="0"/>
              <a:t>‹#›</a:t>
            </a:fld>
            <a:endParaRPr lang="zh-TW" altLang="en-US"/>
          </a:p>
        </p:txBody>
      </p:sp>
    </p:spTree>
    <p:extLst>
      <p:ext uri="{BB962C8B-B14F-4D97-AF65-F5344CB8AC3E}">
        <p14:creationId xmlns:p14="http://schemas.microsoft.com/office/powerpoint/2010/main" val="3420959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FEBE65F3-F3A0-4EE9-9234-B9EB956DABC4}" type="datetimeFigureOut">
              <a:rPr lang="zh-TW" altLang="en-US" smtClean="0"/>
              <a:t>2025/6/18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6A26F74-6B3C-485C-A166-8FE114E31E07}" type="slidenum">
              <a:rPr lang="zh-TW" altLang="en-US" smtClean="0"/>
              <a:t>‹#›</a:t>
            </a:fld>
            <a:endParaRPr lang="zh-TW" altLang="en-US"/>
          </a:p>
        </p:txBody>
      </p:sp>
    </p:spTree>
    <p:extLst>
      <p:ext uri="{BB962C8B-B14F-4D97-AF65-F5344CB8AC3E}">
        <p14:creationId xmlns:p14="http://schemas.microsoft.com/office/powerpoint/2010/main" val="161796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FEBE65F3-F3A0-4EE9-9234-B9EB956DABC4}" type="datetimeFigureOut">
              <a:rPr lang="zh-TW" altLang="en-US" smtClean="0"/>
              <a:t>2025/6/18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6A26F74-6B3C-485C-A166-8FE114E31E07}" type="slidenum">
              <a:rPr lang="zh-TW" altLang="en-US" smtClean="0"/>
              <a:t>‹#›</a:t>
            </a:fld>
            <a:endParaRPr lang="zh-TW" altLang="en-US"/>
          </a:p>
        </p:txBody>
      </p:sp>
    </p:spTree>
    <p:extLst>
      <p:ext uri="{BB962C8B-B14F-4D97-AF65-F5344CB8AC3E}">
        <p14:creationId xmlns:p14="http://schemas.microsoft.com/office/powerpoint/2010/main" val="4153930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FEBE65F3-F3A0-4EE9-9234-B9EB956DABC4}" type="datetimeFigureOut">
              <a:rPr lang="zh-TW" altLang="en-US" smtClean="0"/>
              <a:t>2025/6/18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6A26F74-6B3C-485C-A166-8FE114E31E07}" type="slidenum">
              <a:rPr lang="zh-TW" altLang="en-US" smtClean="0"/>
              <a:t>‹#›</a:t>
            </a:fld>
            <a:endParaRPr lang="zh-TW" altLang="en-US"/>
          </a:p>
        </p:txBody>
      </p:sp>
    </p:spTree>
    <p:extLst>
      <p:ext uri="{BB962C8B-B14F-4D97-AF65-F5344CB8AC3E}">
        <p14:creationId xmlns:p14="http://schemas.microsoft.com/office/powerpoint/2010/main" val="3475219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zh-TW" altLang="en-US"/>
              <a:t>按一下以編輯母片標題樣式</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FEBE65F3-F3A0-4EE9-9234-B9EB956DABC4}" type="datetimeFigureOut">
              <a:rPr lang="zh-TW" altLang="en-US" smtClean="0"/>
              <a:t>2025/6/18</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6A26F74-6B3C-485C-A166-8FE114E31E07}" type="slidenum">
              <a:rPr lang="zh-TW" altLang="en-US" smtClean="0"/>
              <a:t>‹#›</a:t>
            </a:fld>
            <a:endParaRPr lang="zh-TW" altLang="en-US"/>
          </a:p>
        </p:txBody>
      </p:sp>
    </p:spTree>
    <p:extLst>
      <p:ext uri="{BB962C8B-B14F-4D97-AF65-F5344CB8AC3E}">
        <p14:creationId xmlns:p14="http://schemas.microsoft.com/office/powerpoint/2010/main" val="2667065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FEBE65F3-F3A0-4EE9-9234-B9EB956DABC4}" type="datetimeFigureOut">
              <a:rPr lang="zh-TW" altLang="en-US" smtClean="0"/>
              <a:t>2025/6/18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96A26F74-6B3C-485C-A166-8FE114E31E07}" type="slidenum">
              <a:rPr lang="zh-TW" altLang="en-US" smtClean="0"/>
              <a:t>‹#›</a:t>
            </a:fld>
            <a:endParaRPr lang="zh-TW" altLang="en-US"/>
          </a:p>
        </p:txBody>
      </p:sp>
    </p:spTree>
    <p:extLst>
      <p:ext uri="{BB962C8B-B14F-4D97-AF65-F5344CB8AC3E}">
        <p14:creationId xmlns:p14="http://schemas.microsoft.com/office/powerpoint/2010/main" val="4036208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TW" altLang="en-US"/>
              <a:t>編輯母片文字樣式</a:t>
            </a:r>
          </a:p>
        </p:txBody>
      </p:sp>
      <p:sp>
        <p:nvSpPr>
          <p:cNvPr id="4" name="Content Placeholder 3"/>
          <p:cNvSpPr>
            <a:spLocks noGrp="1"/>
          </p:cNvSpPr>
          <p:nvPr>
            <p:ph sz="half" idx="2"/>
          </p:nvPr>
        </p:nvSpPr>
        <p:spPr>
          <a:xfrm>
            <a:off x="472381" y="3618442"/>
            <a:ext cx="2901255" cy="5322183"/>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TW" altLang="en-US"/>
              <a:t>編輯母片文字樣式</a:t>
            </a:r>
          </a:p>
        </p:txBody>
      </p:sp>
      <p:sp>
        <p:nvSpPr>
          <p:cNvPr id="6" name="Content Placeholder 5"/>
          <p:cNvSpPr>
            <a:spLocks noGrp="1"/>
          </p:cNvSpPr>
          <p:nvPr>
            <p:ph sz="quarter" idx="4"/>
          </p:nvPr>
        </p:nvSpPr>
        <p:spPr>
          <a:xfrm>
            <a:off x="3471863" y="3618442"/>
            <a:ext cx="2915543" cy="5322183"/>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FEBE65F3-F3A0-4EE9-9234-B9EB956DABC4}" type="datetimeFigureOut">
              <a:rPr lang="zh-TW" altLang="en-US" smtClean="0"/>
              <a:t>2025/6/18</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96A26F74-6B3C-485C-A166-8FE114E31E07}" type="slidenum">
              <a:rPr lang="zh-TW" altLang="en-US" smtClean="0"/>
              <a:t>‹#›</a:t>
            </a:fld>
            <a:endParaRPr lang="zh-TW" altLang="en-US"/>
          </a:p>
        </p:txBody>
      </p:sp>
    </p:spTree>
    <p:extLst>
      <p:ext uri="{BB962C8B-B14F-4D97-AF65-F5344CB8AC3E}">
        <p14:creationId xmlns:p14="http://schemas.microsoft.com/office/powerpoint/2010/main" val="2535931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FEBE65F3-F3A0-4EE9-9234-B9EB956DABC4}" type="datetimeFigureOut">
              <a:rPr lang="zh-TW" altLang="en-US" smtClean="0"/>
              <a:t>2025/6/18</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96A26F74-6B3C-485C-A166-8FE114E31E07}" type="slidenum">
              <a:rPr lang="zh-TW" altLang="en-US" smtClean="0"/>
              <a:t>‹#›</a:t>
            </a:fld>
            <a:endParaRPr lang="zh-TW" altLang="en-US"/>
          </a:p>
        </p:txBody>
      </p:sp>
    </p:spTree>
    <p:extLst>
      <p:ext uri="{BB962C8B-B14F-4D97-AF65-F5344CB8AC3E}">
        <p14:creationId xmlns:p14="http://schemas.microsoft.com/office/powerpoint/2010/main" val="586752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BE65F3-F3A0-4EE9-9234-B9EB956DABC4}" type="datetimeFigureOut">
              <a:rPr lang="zh-TW" altLang="en-US" smtClean="0"/>
              <a:t>2025/6/18</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96A26F74-6B3C-485C-A166-8FE114E31E07}" type="slidenum">
              <a:rPr lang="zh-TW" altLang="en-US" smtClean="0"/>
              <a:t>‹#›</a:t>
            </a:fld>
            <a:endParaRPr lang="zh-TW" altLang="en-US"/>
          </a:p>
        </p:txBody>
      </p:sp>
    </p:spTree>
    <p:extLst>
      <p:ext uri="{BB962C8B-B14F-4D97-AF65-F5344CB8AC3E}">
        <p14:creationId xmlns:p14="http://schemas.microsoft.com/office/powerpoint/2010/main" val="4012173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zh-TW" altLang="en-US"/>
              <a:t>按一下以編輯母片標題樣式</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a:t>編輯母片文字樣式</a:t>
            </a:r>
          </a:p>
        </p:txBody>
      </p:sp>
      <p:sp>
        <p:nvSpPr>
          <p:cNvPr id="5" name="Date Placeholder 4"/>
          <p:cNvSpPr>
            <a:spLocks noGrp="1"/>
          </p:cNvSpPr>
          <p:nvPr>
            <p:ph type="dt" sz="half" idx="10"/>
          </p:nvPr>
        </p:nvSpPr>
        <p:spPr/>
        <p:txBody>
          <a:bodyPr/>
          <a:lstStyle/>
          <a:p>
            <a:fld id="{FEBE65F3-F3A0-4EE9-9234-B9EB956DABC4}" type="datetimeFigureOut">
              <a:rPr lang="zh-TW" altLang="en-US" smtClean="0"/>
              <a:t>2025/6/18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96A26F74-6B3C-485C-A166-8FE114E31E07}" type="slidenum">
              <a:rPr lang="zh-TW" altLang="en-US" smtClean="0"/>
              <a:t>‹#›</a:t>
            </a:fld>
            <a:endParaRPr lang="zh-TW" altLang="en-US"/>
          </a:p>
        </p:txBody>
      </p:sp>
    </p:spTree>
    <p:extLst>
      <p:ext uri="{BB962C8B-B14F-4D97-AF65-F5344CB8AC3E}">
        <p14:creationId xmlns:p14="http://schemas.microsoft.com/office/powerpoint/2010/main" val="1124058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TW" altLang="en-US"/>
              <a:t>按一下圖示以新增圖片</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a:t>編輯母片文字樣式</a:t>
            </a:r>
          </a:p>
        </p:txBody>
      </p:sp>
      <p:sp>
        <p:nvSpPr>
          <p:cNvPr id="5" name="Date Placeholder 4"/>
          <p:cNvSpPr>
            <a:spLocks noGrp="1"/>
          </p:cNvSpPr>
          <p:nvPr>
            <p:ph type="dt" sz="half" idx="10"/>
          </p:nvPr>
        </p:nvSpPr>
        <p:spPr/>
        <p:txBody>
          <a:bodyPr/>
          <a:lstStyle/>
          <a:p>
            <a:fld id="{FEBE65F3-F3A0-4EE9-9234-B9EB956DABC4}" type="datetimeFigureOut">
              <a:rPr lang="zh-TW" altLang="en-US" smtClean="0"/>
              <a:t>2025/6/18</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96A26F74-6B3C-485C-A166-8FE114E31E07}" type="slidenum">
              <a:rPr lang="zh-TW" altLang="en-US" smtClean="0"/>
              <a:t>‹#›</a:t>
            </a:fld>
            <a:endParaRPr lang="zh-TW" altLang="en-US"/>
          </a:p>
        </p:txBody>
      </p:sp>
    </p:spTree>
    <p:extLst>
      <p:ext uri="{BB962C8B-B14F-4D97-AF65-F5344CB8AC3E}">
        <p14:creationId xmlns:p14="http://schemas.microsoft.com/office/powerpoint/2010/main" val="1654322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EBE65F3-F3A0-4EE9-9234-B9EB956DABC4}" type="datetimeFigureOut">
              <a:rPr lang="zh-TW" altLang="en-US" smtClean="0"/>
              <a:t>2025/6/18</a:t>
            </a:fld>
            <a:endParaRPr lang="zh-TW"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6A26F74-6B3C-485C-A166-8FE114E31E07}" type="slidenum">
              <a:rPr lang="zh-TW" altLang="en-US" smtClean="0"/>
              <a:t>‹#›</a:t>
            </a:fld>
            <a:endParaRPr lang="zh-TW" altLang="en-US"/>
          </a:p>
        </p:txBody>
      </p:sp>
    </p:spTree>
    <p:extLst>
      <p:ext uri="{BB962C8B-B14F-4D97-AF65-F5344CB8AC3E}">
        <p14:creationId xmlns:p14="http://schemas.microsoft.com/office/powerpoint/2010/main" val="9487963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718127" y="1696479"/>
            <a:ext cx="5499225" cy="7430239"/>
          </a:xfrm>
          <a:prstGeom prst="rect">
            <a:avLst/>
          </a:prstGeom>
        </p:spPr>
        <p:txBody>
          <a:bodyPr wrap="square">
            <a:spAutoFit/>
          </a:bodyPr>
          <a:lstStyle/>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國立臺灣科技大學 </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數位學習與教育研究所 </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聘函</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endPar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endParaRPr>
          </a:p>
          <a:p>
            <a:pPr algn="just"/>
            <a:r>
              <a:rPr lang="zh-TW" altLang="en-US"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兹敦聘</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翁楊絲茜</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教授兼任本所</a:t>
            </a:r>
            <a:r>
              <a:rPr lang="en-US"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113</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學年度</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第</a:t>
            </a:r>
            <a:r>
              <a:rPr lang="en-US"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2</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學期碩士生張榕芸</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之</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碩士學位</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口試委員</a:t>
            </a: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中華民國</a:t>
            </a:r>
            <a:r>
              <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114</a:t>
            </a: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年</a:t>
            </a:r>
            <a:r>
              <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06</a:t>
            </a: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月</a:t>
            </a:r>
            <a:endParaRPr lang="zh-TW" altLang="zh-TW" sz="1234"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p:txBody>
      </p:sp>
      <p:sp>
        <p:nvSpPr>
          <p:cNvPr id="8" name="文字方塊 7">
            <a:extLst>
              <a:ext uri="{FF2B5EF4-FFF2-40B4-BE49-F238E27FC236}">
                <a16:creationId xmlns:a16="http://schemas.microsoft.com/office/drawing/2014/main" id="{8214E5B2-F884-424F-8534-D3E7FF48B7CB}"/>
              </a:ext>
            </a:extLst>
          </p:cNvPr>
          <p:cNvSpPr txBox="1"/>
          <p:nvPr/>
        </p:nvSpPr>
        <p:spPr>
          <a:xfrm>
            <a:off x="2123329" y="4949933"/>
            <a:ext cx="2519192" cy="923330"/>
          </a:xfrm>
          <a:prstGeom prst="rect">
            <a:avLst/>
          </a:prstGeom>
          <a:noFill/>
        </p:spPr>
        <p:txBody>
          <a:bodyPr wrap="square" rtlCol="0">
            <a:spAutoFit/>
          </a:bodyPr>
          <a:lstStyle/>
          <a:p>
            <a:pPr algn="dist"/>
            <a:r>
              <a:rPr lang="zh-TW" altLang="en-US" sz="5400" dirty="0">
                <a:solidFill>
                  <a:srgbClr val="1545B9"/>
                </a:solidFill>
                <a:latin typeface="華康正顏楷體W5" panose="03000509000000000000" pitchFamily="65" charset="-120"/>
                <a:ea typeface="華康正顏楷體W5" panose="03000509000000000000" pitchFamily="65" charset="-120"/>
              </a:rPr>
              <a:t>陳秀玲</a:t>
            </a:r>
            <a:endParaRPr lang="zh-TW" altLang="en-US" sz="1200" dirty="0">
              <a:solidFill>
                <a:srgbClr val="1545B9"/>
              </a:solidFill>
              <a:latin typeface="華康正顏楷體W5" panose="03000509000000000000" pitchFamily="65" charset="-120"/>
              <a:ea typeface="華康正顏楷體W5" panose="03000509000000000000" pitchFamily="65" charset="-120"/>
            </a:endParaRPr>
          </a:p>
        </p:txBody>
      </p:sp>
      <p:sp>
        <p:nvSpPr>
          <p:cNvPr id="9" name="矩形 8">
            <a:extLst>
              <a:ext uri="{FF2B5EF4-FFF2-40B4-BE49-F238E27FC236}">
                <a16:creationId xmlns:a16="http://schemas.microsoft.com/office/drawing/2014/main" id="{DE66994F-E717-4039-B61B-2B5906F56DA1}"/>
              </a:ext>
            </a:extLst>
          </p:cNvPr>
          <p:cNvSpPr/>
          <p:nvPr/>
        </p:nvSpPr>
        <p:spPr>
          <a:xfrm>
            <a:off x="1387583" y="5291312"/>
            <a:ext cx="761747" cy="369332"/>
          </a:xfrm>
          <a:prstGeom prst="rect">
            <a:avLst/>
          </a:prstGeom>
        </p:spPr>
        <p:txBody>
          <a:bodyPr wrap="none">
            <a:spAutoFit/>
          </a:bodyPr>
          <a:lstStyle/>
          <a:p>
            <a:r>
              <a:rPr lang="zh-TW" altLang="en-US" dirty="0">
                <a:solidFill>
                  <a:srgbClr val="1545B9"/>
                </a:solidFill>
                <a:latin typeface="華康正顏楷體W5" panose="03000509000000000000" pitchFamily="65" charset="-120"/>
                <a:ea typeface="華康正顏楷體W5" panose="03000509000000000000" pitchFamily="65" charset="-120"/>
              </a:rPr>
              <a:t>所 長</a:t>
            </a:r>
          </a:p>
        </p:txBody>
      </p:sp>
    </p:spTree>
    <p:extLst>
      <p:ext uri="{BB962C8B-B14F-4D97-AF65-F5344CB8AC3E}">
        <p14:creationId xmlns:p14="http://schemas.microsoft.com/office/powerpoint/2010/main" val="2525876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7F7B5-F7E1-E3BA-8363-171993986E94}"/>
            </a:ext>
          </a:extLst>
        </p:cNvPr>
        <p:cNvGrpSpPr/>
        <p:nvPr/>
      </p:nvGrpSpPr>
      <p:grpSpPr>
        <a:xfrm>
          <a:off x="0" y="0"/>
          <a:ext cx="0" cy="0"/>
          <a:chOff x="0" y="0"/>
          <a:chExt cx="0" cy="0"/>
        </a:xfrm>
      </p:grpSpPr>
      <p:pic>
        <p:nvPicPr>
          <p:cNvPr id="4" name="內容版面配置區 3">
            <a:extLst>
              <a:ext uri="{FF2B5EF4-FFF2-40B4-BE49-F238E27FC236}">
                <a16:creationId xmlns:a16="http://schemas.microsoft.com/office/drawing/2014/main" id="{0AD0F0FA-89E1-F0CD-683D-8D58E70F512B}"/>
              </a:ext>
            </a:extLst>
          </p:cNvPr>
          <p:cNvPicPr>
            <a:picLocks noGrp="1" noChangeAspect="1"/>
          </p:cNvPicPr>
          <p:nvPr>
            <p:ph idx="1"/>
          </p:nvPr>
        </p:nvPicPr>
        <p:blipFill>
          <a:blip r:embed="rId2"/>
          <a:stretch>
            <a:fillRect/>
          </a:stretch>
        </p:blipFill>
        <p:spPr>
          <a:xfrm>
            <a:off x="-9326" y="284206"/>
            <a:ext cx="6865233" cy="9737124"/>
          </a:xfrm>
          <a:prstGeom prst="rect">
            <a:avLst/>
          </a:prstGeom>
        </p:spPr>
      </p:pic>
      <p:sp>
        <p:nvSpPr>
          <p:cNvPr id="5" name="矩形 4">
            <a:extLst>
              <a:ext uri="{FF2B5EF4-FFF2-40B4-BE49-F238E27FC236}">
                <a16:creationId xmlns:a16="http://schemas.microsoft.com/office/drawing/2014/main" id="{F69DF28A-5887-5CC3-F76B-93E362CFC246}"/>
              </a:ext>
            </a:extLst>
          </p:cNvPr>
          <p:cNvSpPr/>
          <p:nvPr/>
        </p:nvSpPr>
        <p:spPr>
          <a:xfrm>
            <a:off x="718127" y="1696479"/>
            <a:ext cx="5499225" cy="7430239"/>
          </a:xfrm>
          <a:prstGeom prst="rect">
            <a:avLst/>
          </a:prstGeom>
        </p:spPr>
        <p:txBody>
          <a:bodyPr wrap="square">
            <a:spAutoFit/>
          </a:bodyPr>
          <a:lstStyle/>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國立臺灣科技大學 </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數位學習與教育研究所 </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聘函</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endPar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endParaRPr>
          </a:p>
          <a:p>
            <a:pPr algn="just"/>
            <a:r>
              <a:rPr lang="zh-TW" altLang="en-US"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兹敦聘</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簡桂彬</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教授兼任本所</a:t>
            </a:r>
            <a:r>
              <a:rPr lang="en-US"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113</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學年度</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第</a:t>
            </a:r>
            <a:r>
              <a:rPr lang="en-US"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2</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學期碩士生林季樺</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之</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碩士計畫</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口試委員</a:t>
            </a: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中華民國</a:t>
            </a:r>
            <a:r>
              <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114</a:t>
            </a: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年</a:t>
            </a:r>
            <a:r>
              <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04</a:t>
            </a: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月</a:t>
            </a:r>
            <a:endParaRPr lang="zh-TW" altLang="zh-TW" sz="1234"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p:txBody>
      </p:sp>
      <p:pic>
        <p:nvPicPr>
          <p:cNvPr id="7" name="圖片 6">
            <a:extLst>
              <a:ext uri="{FF2B5EF4-FFF2-40B4-BE49-F238E27FC236}">
                <a16:creationId xmlns:a16="http://schemas.microsoft.com/office/drawing/2014/main" id="{740906AD-D0BB-CA45-7A76-AEE7C16D905E}"/>
              </a:ext>
            </a:extLst>
          </p:cNvPr>
          <p:cNvPicPr>
            <a:picLocks noChangeAspect="1"/>
          </p:cNvPicPr>
          <p:nvPr/>
        </p:nvPicPr>
        <p:blipFill>
          <a:blip r:embed="rId3"/>
          <a:stretch>
            <a:fillRect/>
          </a:stretch>
        </p:blipFill>
        <p:spPr>
          <a:xfrm>
            <a:off x="3803809" y="6002086"/>
            <a:ext cx="1664407" cy="1444486"/>
          </a:xfrm>
          <a:prstGeom prst="rect">
            <a:avLst/>
          </a:prstGeom>
        </p:spPr>
      </p:pic>
      <p:sp>
        <p:nvSpPr>
          <p:cNvPr id="8" name="文字方塊 7">
            <a:extLst>
              <a:ext uri="{FF2B5EF4-FFF2-40B4-BE49-F238E27FC236}">
                <a16:creationId xmlns:a16="http://schemas.microsoft.com/office/drawing/2014/main" id="{E39CAA67-0B63-CDA6-1333-4361E84BD0A8}"/>
              </a:ext>
            </a:extLst>
          </p:cNvPr>
          <p:cNvSpPr txBox="1"/>
          <p:nvPr/>
        </p:nvSpPr>
        <p:spPr>
          <a:xfrm>
            <a:off x="2123329" y="4949933"/>
            <a:ext cx="2519192" cy="923330"/>
          </a:xfrm>
          <a:prstGeom prst="rect">
            <a:avLst/>
          </a:prstGeom>
          <a:noFill/>
        </p:spPr>
        <p:txBody>
          <a:bodyPr wrap="square" rtlCol="0">
            <a:spAutoFit/>
          </a:bodyPr>
          <a:lstStyle/>
          <a:p>
            <a:pPr algn="dist"/>
            <a:r>
              <a:rPr lang="zh-TW" altLang="en-US" sz="5400" dirty="0">
                <a:solidFill>
                  <a:srgbClr val="1545B9"/>
                </a:solidFill>
                <a:latin typeface="華康正顏楷體W5" panose="03000509000000000000" pitchFamily="65" charset="-120"/>
                <a:ea typeface="華康正顏楷體W5" panose="03000509000000000000" pitchFamily="65" charset="-120"/>
              </a:rPr>
              <a:t>陳秀玲</a:t>
            </a:r>
            <a:endParaRPr lang="zh-TW" altLang="en-US" sz="1200" dirty="0">
              <a:solidFill>
                <a:srgbClr val="1545B9"/>
              </a:solidFill>
              <a:latin typeface="華康正顏楷體W5" panose="03000509000000000000" pitchFamily="65" charset="-120"/>
              <a:ea typeface="華康正顏楷體W5" panose="03000509000000000000" pitchFamily="65" charset="-120"/>
            </a:endParaRPr>
          </a:p>
        </p:txBody>
      </p:sp>
      <p:sp>
        <p:nvSpPr>
          <p:cNvPr id="9" name="矩形 8">
            <a:extLst>
              <a:ext uri="{FF2B5EF4-FFF2-40B4-BE49-F238E27FC236}">
                <a16:creationId xmlns:a16="http://schemas.microsoft.com/office/drawing/2014/main" id="{2569F10D-6AF4-0153-89E9-B2F01409EFA5}"/>
              </a:ext>
            </a:extLst>
          </p:cNvPr>
          <p:cNvSpPr/>
          <p:nvPr/>
        </p:nvSpPr>
        <p:spPr>
          <a:xfrm>
            <a:off x="1387583" y="5291312"/>
            <a:ext cx="761747" cy="369332"/>
          </a:xfrm>
          <a:prstGeom prst="rect">
            <a:avLst/>
          </a:prstGeom>
        </p:spPr>
        <p:txBody>
          <a:bodyPr wrap="none">
            <a:spAutoFit/>
          </a:bodyPr>
          <a:lstStyle/>
          <a:p>
            <a:r>
              <a:rPr lang="zh-TW" altLang="en-US" dirty="0">
                <a:solidFill>
                  <a:srgbClr val="1545B9"/>
                </a:solidFill>
                <a:latin typeface="華康正顏楷體W5" panose="03000509000000000000" pitchFamily="65" charset="-120"/>
                <a:ea typeface="華康正顏楷體W5" panose="03000509000000000000" pitchFamily="65" charset="-120"/>
              </a:rPr>
              <a:t>所 長</a:t>
            </a:r>
          </a:p>
        </p:txBody>
      </p:sp>
    </p:spTree>
    <p:extLst>
      <p:ext uri="{BB962C8B-B14F-4D97-AF65-F5344CB8AC3E}">
        <p14:creationId xmlns:p14="http://schemas.microsoft.com/office/powerpoint/2010/main" val="818849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CC4A5A-10E1-7721-8118-3BF59462CE00}"/>
            </a:ext>
          </a:extLst>
        </p:cNvPr>
        <p:cNvGrpSpPr/>
        <p:nvPr/>
      </p:nvGrpSpPr>
      <p:grpSpPr>
        <a:xfrm>
          <a:off x="0" y="0"/>
          <a:ext cx="0" cy="0"/>
          <a:chOff x="0" y="0"/>
          <a:chExt cx="0" cy="0"/>
        </a:xfrm>
      </p:grpSpPr>
      <p:sp>
        <p:nvSpPr>
          <p:cNvPr id="5" name="矩形 4">
            <a:extLst>
              <a:ext uri="{FF2B5EF4-FFF2-40B4-BE49-F238E27FC236}">
                <a16:creationId xmlns:a16="http://schemas.microsoft.com/office/drawing/2014/main" id="{C901ED83-E5A5-2F57-62DC-9921B037FBDB}"/>
              </a:ext>
            </a:extLst>
          </p:cNvPr>
          <p:cNvSpPr/>
          <p:nvPr/>
        </p:nvSpPr>
        <p:spPr>
          <a:xfrm>
            <a:off x="718127" y="1696479"/>
            <a:ext cx="5499225" cy="7430239"/>
          </a:xfrm>
          <a:prstGeom prst="rect">
            <a:avLst/>
          </a:prstGeom>
        </p:spPr>
        <p:txBody>
          <a:bodyPr wrap="square">
            <a:spAutoFit/>
          </a:bodyPr>
          <a:lstStyle/>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國立臺灣科技大學 </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數位學習與教育研究所 </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聘函</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endPar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endParaRPr>
          </a:p>
          <a:p>
            <a:pPr algn="just"/>
            <a:r>
              <a:rPr lang="zh-TW" altLang="en-US"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兹敦聘</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朱如君</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教授兼任本所</a:t>
            </a:r>
            <a:r>
              <a:rPr lang="en-US"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113</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學年度</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第</a:t>
            </a:r>
            <a:r>
              <a:rPr lang="en-US"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2</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學期碩士生張榕芸</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之</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碩士學位</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口試委員</a:t>
            </a: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中華民國</a:t>
            </a:r>
            <a:r>
              <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114</a:t>
            </a: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年</a:t>
            </a:r>
            <a:r>
              <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06</a:t>
            </a: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月</a:t>
            </a:r>
            <a:endParaRPr lang="zh-TW" altLang="zh-TW" sz="1234"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p:txBody>
      </p:sp>
      <p:sp>
        <p:nvSpPr>
          <p:cNvPr id="8" name="文字方塊 7">
            <a:extLst>
              <a:ext uri="{FF2B5EF4-FFF2-40B4-BE49-F238E27FC236}">
                <a16:creationId xmlns:a16="http://schemas.microsoft.com/office/drawing/2014/main" id="{C1A79C02-6D9B-3CD1-2736-BA3A216E9C66}"/>
              </a:ext>
            </a:extLst>
          </p:cNvPr>
          <p:cNvSpPr txBox="1"/>
          <p:nvPr/>
        </p:nvSpPr>
        <p:spPr>
          <a:xfrm>
            <a:off x="2123329" y="4949933"/>
            <a:ext cx="2519192" cy="923330"/>
          </a:xfrm>
          <a:prstGeom prst="rect">
            <a:avLst/>
          </a:prstGeom>
          <a:noFill/>
        </p:spPr>
        <p:txBody>
          <a:bodyPr wrap="square" rtlCol="0">
            <a:spAutoFit/>
          </a:bodyPr>
          <a:lstStyle/>
          <a:p>
            <a:pPr algn="dist"/>
            <a:r>
              <a:rPr lang="zh-TW" altLang="en-US" sz="5400" dirty="0">
                <a:solidFill>
                  <a:srgbClr val="1545B9"/>
                </a:solidFill>
                <a:latin typeface="華康正顏楷體W5" panose="03000509000000000000" pitchFamily="65" charset="-120"/>
                <a:ea typeface="華康正顏楷體W5" panose="03000509000000000000" pitchFamily="65" charset="-120"/>
              </a:rPr>
              <a:t>陳秀玲</a:t>
            </a:r>
            <a:endParaRPr lang="zh-TW" altLang="en-US" sz="1200" dirty="0">
              <a:solidFill>
                <a:srgbClr val="1545B9"/>
              </a:solidFill>
              <a:latin typeface="華康正顏楷體W5" panose="03000509000000000000" pitchFamily="65" charset="-120"/>
              <a:ea typeface="華康正顏楷體W5" panose="03000509000000000000" pitchFamily="65" charset="-120"/>
            </a:endParaRPr>
          </a:p>
        </p:txBody>
      </p:sp>
      <p:sp>
        <p:nvSpPr>
          <p:cNvPr id="9" name="矩形 8">
            <a:extLst>
              <a:ext uri="{FF2B5EF4-FFF2-40B4-BE49-F238E27FC236}">
                <a16:creationId xmlns:a16="http://schemas.microsoft.com/office/drawing/2014/main" id="{2EC0D5FF-C29D-A167-4E41-0ECA77EFB8A5}"/>
              </a:ext>
            </a:extLst>
          </p:cNvPr>
          <p:cNvSpPr/>
          <p:nvPr/>
        </p:nvSpPr>
        <p:spPr>
          <a:xfrm>
            <a:off x="1387583" y="5291312"/>
            <a:ext cx="761747" cy="369332"/>
          </a:xfrm>
          <a:prstGeom prst="rect">
            <a:avLst/>
          </a:prstGeom>
        </p:spPr>
        <p:txBody>
          <a:bodyPr wrap="none">
            <a:spAutoFit/>
          </a:bodyPr>
          <a:lstStyle/>
          <a:p>
            <a:r>
              <a:rPr lang="zh-TW" altLang="en-US" dirty="0">
                <a:solidFill>
                  <a:srgbClr val="1545B9"/>
                </a:solidFill>
                <a:latin typeface="華康正顏楷體W5" panose="03000509000000000000" pitchFamily="65" charset="-120"/>
                <a:ea typeface="華康正顏楷體W5" panose="03000509000000000000" pitchFamily="65" charset="-120"/>
              </a:rPr>
              <a:t>所 長</a:t>
            </a:r>
          </a:p>
        </p:txBody>
      </p:sp>
    </p:spTree>
    <p:extLst>
      <p:ext uri="{BB962C8B-B14F-4D97-AF65-F5344CB8AC3E}">
        <p14:creationId xmlns:p14="http://schemas.microsoft.com/office/powerpoint/2010/main" val="2057935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F9F85-95B8-801D-7753-D05876DC3B54}"/>
            </a:ext>
          </a:extLst>
        </p:cNvPr>
        <p:cNvGrpSpPr/>
        <p:nvPr/>
      </p:nvGrpSpPr>
      <p:grpSpPr>
        <a:xfrm>
          <a:off x="0" y="0"/>
          <a:ext cx="0" cy="0"/>
          <a:chOff x="0" y="0"/>
          <a:chExt cx="0" cy="0"/>
        </a:xfrm>
      </p:grpSpPr>
      <p:sp>
        <p:nvSpPr>
          <p:cNvPr id="5" name="矩形 4">
            <a:extLst>
              <a:ext uri="{FF2B5EF4-FFF2-40B4-BE49-F238E27FC236}">
                <a16:creationId xmlns:a16="http://schemas.microsoft.com/office/drawing/2014/main" id="{179B31C4-29FB-9A66-2D03-7DD606BD1F62}"/>
              </a:ext>
            </a:extLst>
          </p:cNvPr>
          <p:cNvSpPr/>
          <p:nvPr/>
        </p:nvSpPr>
        <p:spPr>
          <a:xfrm>
            <a:off x="718127" y="1696479"/>
            <a:ext cx="5499225" cy="7430239"/>
          </a:xfrm>
          <a:prstGeom prst="rect">
            <a:avLst/>
          </a:prstGeom>
        </p:spPr>
        <p:txBody>
          <a:bodyPr wrap="square">
            <a:spAutoFit/>
          </a:bodyPr>
          <a:lstStyle/>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國立臺灣科技大學 </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數位學習與教育研究所 </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聘函</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endPar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endParaRPr>
          </a:p>
          <a:p>
            <a:pPr algn="just"/>
            <a:r>
              <a:rPr lang="zh-TW" altLang="en-US"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兹</a:t>
            </a:r>
            <a:r>
              <a:rPr lang="zh-TW" altLang="zh-TW" sz="2400" kern="100">
                <a:solidFill>
                  <a:prstClr val="black"/>
                </a:solidFill>
                <a:latin typeface="標楷體" panose="03000509000000000000" pitchFamily="65" charset="-120"/>
                <a:ea typeface="標楷體" panose="03000509000000000000" pitchFamily="65" charset="-120"/>
                <a:cs typeface="Times New Roman" panose="02020603050405020304" pitchFamily="18" charset="0"/>
              </a:rPr>
              <a:t>敦聘</a:t>
            </a:r>
            <a:r>
              <a:rPr lang="zh-TW" altLang="en-US" sz="2400" kern="100">
                <a:solidFill>
                  <a:prstClr val="black"/>
                </a:solidFill>
                <a:latin typeface="標楷體" panose="03000509000000000000" pitchFamily="65" charset="-120"/>
                <a:ea typeface="標楷體" panose="03000509000000000000" pitchFamily="65" charset="-120"/>
                <a:cs typeface="Times New Roman" panose="02020603050405020304" pitchFamily="18" charset="0"/>
              </a:rPr>
              <a:t>洪銘國</a:t>
            </a:r>
            <a:r>
              <a:rPr lang="zh-TW" altLang="zh-TW" sz="2400" kern="100">
                <a:solidFill>
                  <a:prstClr val="black"/>
                </a:solidFill>
                <a:latin typeface="標楷體" panose="03000509000000000000" pitchFamily="65" charset="-120"/>
                <a:ea typeface="標楷體" panose="03000509000000000000" pitchFamily="65" charset="-120"/>
                <a:cs typeface="Times New Roman" panose="02020603050405020304" pitchFamily="18" charset="0"/>
              </a:rPr>
              <a:t>教授</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兼任本所</a:t>
            </a:r>
            <a:r>
              <a:rPr lang="en-US"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113</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學年度</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第</a:t>
            </a:r>
            <a:r>
              <a:rPr lang="en-US"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2</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學期碩士生張榕芸</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之</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碩士學位</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口試委員</a:t>
            </a: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中華民國</a:t>
            </a:r>
            <a:r>
              <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114</a:t>
            </a: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年</a:t>
            </a:r>
            <a:r>
              <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06</a:t>
            </a: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月</a:t>
            </a:r>
            <a:endParaRPr lang="zh-TW" altLang="zh-TW" sz="1234"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p:txBody>
      </p:sp>
      <p:sp>
        <p:nvSpPr>
          <p:cNvPr id="8" name="文字方塊 7">
            <a:extLst>
              <a:ext uri="{FF2B5EF4-FFF2-40B4-BE49-F238E27FC236}">
                <a16:creationId xmlns:a16="http://schemas.microsoft.com/office/drawing/2014/main" id="{0A18AFDB-1033-1976-9F7C-817432F8187F}"/>
              </a:ext>
            </a:extLst>
          </p:cNvPr>
          <p:cNvSpPr txBox="1"/>
          <p:nvPr/>
        </p:nvSpPr>
        <p:spPr>
          <a:xfrm>
            <a:off x="2123329" y="4949933"/>
            <a:ext cx="2519192" cy="923330"/>
          </a:xfrm>
          <a:prstGeom prst="rect">
            <a:avLst/>
          </a:prstGeom>
          <a:noFill/>
        </p:spPr>
        <p:txBody>
          <a:bodyPr wrap="square" rtlCol="0">
            <a:spAutoFit/>
          </a:bodyPr>
          <a:lstStyle/>
          <a:p>
            <a:pPr algn="dist"/>
            <a:r>
              <a:rPr lang="zh-TW" altLang="en-US" sz="5400" dirty="0">
                <a:solidFill>
                  <a:srgbClr val="1545B9"/>
                </a:solidFill>
                <a:latin typeface="華康正顏楷體W5" panose="03000509000000000000" pitchFamily="65" charset="-120"/>
                <a:ea typeface="華康正顏楷體W5" panose="03000509000000000000" pitchFamily="65" charset="-120"/>
              </a:rPr>
              <a:t>陳秀玲</a:t>
            </a:r>
            <a:endParaRPr lang="zh-TW" altLang="en-US" sz="1200" dirty="0">
              <a:solidFill>
                <a:srgbClr val="1545B9"/>
              </a:solidFill>
              <a:latin typeface="華康正顏楷體W5" panose="03000509000000000000" pitchFamily="65" charset="-120"/>
              <a:ea typeface="華康正顏楷體W5" panose="03000509000000000000" pitchFamily="65" charset="-120"/>
            </a:endParaRPr>
          </a:p>
        </p:txBody>
      </p:sp>
      <p:sp>
        <p:nvSpPr>
          <p:cNvPr id="9" name="矩形 8">
            <a:extLst>
              <a:ext uri="{FF2B5EF4-FFF2-40B4-BE49-F238E27FC236}">
                <a16:creationId xmlns:a16="http://schemas.microsoft.com/office/drawing/2014/main" id="{302D6BF9-63D6-4457-97DD-286A24FAF8AB}"/>
              </a:ext>
            </a:extLst>
          </p:cNvPr>
          <p:cNvSpPr/>
          <p:nvPr/>
        </p:nvSpPr>
        <p:spPr>
          <a:xfrm>
            <a:off x="1387583" y="5291312"/>
            <a:ext cx="761747" cy="369332"/>
          </a:xfrm>
          <a:prstGeom prst="rect">
            <a:avLst/>
          </a:prstGeom>
        </p:spPr>
        <p:txBody>
          <a:bodyPr wrap="none">
            <a:spAutoFit/>
          </a:bodyPr>
          <a:lstStyle/>
          <a:p>
            <a:r>
              <a:rPr lang="zh-TW" altLang="en-US" dirty="0">
                <a:solidFill>
                  <a:srgbClr val="1545B9"/>
                </a:solidFill>
                <a:latin typeface="華康正顏楷體W5" panose="03000509000000000000" pitchFamily="65" charset="-120"/>
                <a:ea typeface="華康正顏楷體W5" panose="03000509000000000000" pitchFamily="65" charset="-120"/>
              </a:rPr>
              <a:t>所 長</a:t>
            </a:r>
          </a:p>
        </p:txBody>
      </p:sp>
    </p:spTree>
    <p:extLst>
      <p:ext uri="{BB962C8B-B14F-4D97-AF65-F5344CB8AC3E}">
        <p14:creationId xmlns:p14="http://schemas.microsoft.com/office/powerpoint/2010/main" val="1733432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3CDC21-FCA8-B07F-A973-55D09A4256AA}"/>
            </a:ext>
          </a:extLst>
        </p:cNvPr>
        <p:cNvGrpSpPr/>
        <p:nvPr/>
      </p:nvGrpSpPr>
      <p:grpSpPr>
        <a:xfrm>
          <a:off x="0" y="0"/>
          <a:ext cx="0" cy="0"/>
          <a:chOff x="0" y="0"/>
          <a:chExt cx="0" cy="0"/>
        </a:xfrm>
      </p:grpSpPr>
      <p:sp>
        <p:nvSpPr>
          <p:cNvPr id="5" name="矩形 4">
            <a:extLst>
              <a:ext uri="{FF2B5EF4-FFF2-40B4-BE49-F238E27FC236}">
                <a16:creationId xmlns:a16="http://schemas.microsoft.com/office/drawing/2014/main" id="{1D480761-2835-A428-747F-3CBCA2DC977A}"/>
              </a:ext>
            </a:extLst>
          </p:cNvPr>
          <p:cNvSpPr/>
          <p:nvPr/>
        </p:nvSpPr>
        <p:spPr>
          <a:xfrm>
            <a:off x="718127" y="1696479"/>
            <a:ext cx="5499225" cy="7921592"/>
          </a:xfrm>
          <a:prstGeom prst="rect">
            <a:avLst/>
          </a:prstGeom>
        </p:spPr>
        <p:txBody>
          <a:bodyPr wrap="square">
            <a:spAutoFit/>
          </a:bodyPr>
          <a:lstStyle/>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國立臺灣科技大學 </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數位學習與教育研究所 </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r>
              <a:rPr lang="zh-TW" altLang="en-US"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網路管理證書</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endPar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endParaRPr>
          </a:p>
          <a:p>
            <a:pPr algn="just"/>
            <a:r>
              <a:rPr lang="zh-TW" altLang="en-US"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本證書授予 林書誠 同學 以表彰其在中華民國</a:t>
            </a:r>
            <a:r>
              <a:rPr lang="en-US"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113</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學年度於國立臺灣科技大學數位學習與教育研究所擔任網管助理期間，於網路系統管理、技術支援、設備維修及數位環境優化方面之傑出表現。</a:t>
            </a:r>
            <a:endParaRPr lang="en-US"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just"/>
            <a:r>
              <a:rPr lang="en-US"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	</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本所特頒發證書，以感謝</a:t>
            </a:r>
            <a:r>
              <a:rPr lang="zh-TW" altLang="en-US" sz="2400" kern="100">
                <a:solidFill>
                  <a:prstClr val="black"/>
                </a:solidFill>
                <a:latin typeface="標楷體" panose="03000509000000000000" pitchFamily="65" charset="-120"/>
                <a:ea typeface="標楷體" panose="03000509000000000000" pitchFamily="65" charset="-120"/>
                <a:cs typeface="Times New Roman" panose="02020603050405020304" pitchFamily="18" charset="0"/>
              </a:rPr>
              <a:t>其卓越貢獻並</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表示高度肯定。</a:t>
            </a:r>
            <a:endPar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中華民國</a:t>
            </a:r>
            <a:r>
              <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114</a:t>
            </a: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年</a:t>
            </a:r>
            <a:r>
              <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06</a:t>
            </a: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月</a:t>
            </a:r>
            <a:endParaRPr lang="zh-TW" altLang="zh-TW" sz="1234"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p:txBody>
      </p:sp>
      <p:sp>
        <p:nvSpPr>
          <p:cNvPr id="8" name="文字方塊 7">
            <a:extLst>
              <a:ext uri="{FF2B5EF4-FFF2-40B4-BE49-F238E27FC236}">
                <a16:creationId xmlns:a16="http://schemas.microsoft.com/office/drawing/2014/main" id="{CD624B0E-37A0-0AA9-9856-68837D1E66FC}"/>
              </a:ext>
            </a:extLst>
          </p:cNvPr>
          <p:cNvSpPr txBox="1"/>
          <p:nvPr/>
        </p:nvSpPr>
        <p:spPr>
          <a:xfrm>
            <a:off x="3620681" y="6237557"/>
            <a:ext cx="2519192" cy="923330"/>
          </a:xfrm>
          <a:prstGeom prst="rect">
            <a:avLst/>
          </a:prstGeom>
          <a:noFill/>
        </p:spPr>
        <p:txBody>
          <a:bodyPr wrap="square" rtlCol="0">
            <a:spAutoFit/>
          </a:bodyPr>
          <a:lstStyle/>
          <a:p>
            <a:pPr algn="dist"/>
            <a:r>
              <a:rPr lang="zh-TW" altLang="en-US" sz="5400" dirty="0">
                <a:solidFill>
                  <a:srgbClr val="1545B9"/>
                </a:solidFill>
                <a:latin typeface="華康正顏楷體W5" panose="03000509000000000000" pitchFamily="65" charset="-120"/>
                <a:ea typeface="華康正顏楷體W5" panose="03000509000000000000" pitchFamily="65" charset="-120"/>
              </a:rPr>
              <a:t>陳秀玲</a:t>
            </a:r>
            <a:endParaRPr lang="zh-TW" altLang="en-US" sz="1200" dirty="0">
              <a:solidFill>
                <a:srgbClr val="1545B9"/>
              </a:solidFill>
              <a:latin typeface="華康正顏楷體W5" panose="03000509000000000000" pitchFamily="65" charset="-120"/>
              <a:ea typeface="華康正顏楷體W5" panose="03000509000000000000" pitchFamily="65" charset="-120"/>
            </a:endParaRPr>
          </a:p>
        </p:txBody>
      </p:sp>
      <p:sp>
        <p:nvSpPr>
          <p:cNvPr id="9" name="矩形 8">
            <a:extLst>
              <a:ext uri="{FF2B5EF4-FFF2-40B4-BE49-F238E27FC236}">
                <a16:creationId xmlns:a16="http://schemas.microsoft.com/office/drawing/2014/main" id="{3D4DD6E8-60C9-E19B-F514-ABD8BF81E9EE}"/>
              </a:ext>
            </a:extLst>
          </p:cNvPr>
          <p:cNvSpPr/>
          <p:nvPr/>
        </p:nvSpPr>
        <p:spPr>
          <a:xfrm>
            <a:off x="2884935" y="6578936"/>
            <a:ext cx="761747" cy="369332"/>
          </a:xfrm>
          <a:prstGeom prst="rect">
            <a:avLst/>
          </a:prstGeom>
        </p:spPr>
        <p:txBody>
          <a:bodyPr wrap="square">
            <a:spAutoFit/>
          </a:bodyPr>
          <a:lstStyle/>
          <a:p>
            <a:r>
              <a:rPr lang="zh-TW" altLang="en-US" dirty="0">
                <a:solidFill>
                  <a:srgbClr val="1545B9"/>
                </a:solidFill>
                <a:latin typeface="華康正顏楷體W5" panose="03000509000000000000" pitchFamily="65" charset="-120"/>
                <a:ea typeface="華康正顏楷體W5" panose="03000509000000000000" pitchFamily="65" charset="-120"/>
              </a:rPr>
              <a:t>所 長</a:t>
            </a:r>
          </a:p>
        </p:txBody>
      </p:sp>
    </p:spTree>
    <p:extLst>
      <p:ext uri="{BB962C8B-B14F-4D97-AF65-F5344CB8AC3E}">
        <p14:creationId xmlns:p14="http://schemas.microsoft.com/office/powerpoint/2010/main" val="3528105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內容版面配置區 3"/>
          <p:cNvPicPr>
            <a:picLocks noGrp="1" noChangeAspect="1"/>
          </p:cNvPicPr>
          <p:nvPr>
            <p:ph idx="1"/>
          </p:nvPr>
        </p:nvPicPr>
        <p:blipFill>
          <a:blip r:embed="rId2"/>
          <a:stretch>
            <a:fillRect/>
          </a:stretch>
        </p:blipFill>
        <p:spPr>
          <a:xfrm>
            <a:off x="-9326" y="284206"/>
            <a:ext cx="6865233" cy="9737124"/>
          </a:xfrm>
          <a:prstGeom prst="rect">
            <a:avLst/>
          </a:prstGeom>
        </p:spPr>
      </p:pic>
      <p:sp>
        <p:nvSpPr>
          <p:cNvPr id="5" name="矩形 4"/>
          <p:cNvSpPr/>
          <p:nvPr/>
        </p:nvSpPr>
        <p:spPr>
          <a:xfrm>
            <a:off x="718127" y="1696479"/>
            <a:ext cx="5499225" cy="7430239"/>
          </a:xfrm>
          <a:prstGeom prst="rect">
            <a:avLst/>
          </a:prstGeom>
        </p:spPr>
        <p:txBody>
          <a:bodyPr wrap="square">
            <a:spAutoFit/>
          </a:bodyPr>
          <a:lstStyle/>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國立臺灣科技大學 </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數位學習與教育研究所 </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聘函</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endPar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endParaRPr>
          </a:p>
          <a:p>
            <a:pPr algn="just"/>
            <a:r>
              <a:rPr lang="zh-TW" altLang="en-US"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兹敦聘</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王淑玲</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教授兼任本所</a:t>
            </a:r>
            <a:r>
              <a:rPr lang="en-US"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113</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學年度</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第</a:t>
            </a:r>
            <a:r>
              <a:rPr lang="en-US"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2</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學期博士生劉珞安</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之</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碩士計畫</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口試委員</a:t>
            </a: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中華民國</a:t>
            </a:r>
            <a:r>
              <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114</a:t>
            </a: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年</a:t>
            </a:r>
            <a:r>
              <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05</a:t>
            </a: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月</a:t>
            </a:r>
            <a:endParaRPr lang="zh-TW" altLang="zh-TW" sz="1234"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p:txBody>
      </p:sp>
      <p:pic>
        <p:nvPicPr>
          <p:cNvPr id="7" name="圖片 6"/>
          <p:cNvPicPr>
            <a:picLocks noChangeAspect="1"/>
          </p:cNvPicPr>
          <p:nvPr/>
        </p:nvPicPr>
        <p:blipFill>
          <a:blip r:embed="rId3"/>
          <a:stretch>
            <a:fillRect/>
          </a:stretch>
        </p:blipFill>
        <p:spPr>
          <a:xfrm>
            <a:off x="3803809" y="6002086"/>
            <a:ext cx="1664407" cy="1444486"/>
          </a:xfrm>
          <a:prstGeom prst="rect">
            <a:avLst/>
          </a:prstGeom>
        </p:spPr>
      </p:pic>
      <p:sp>
        <p:nvSpPr>
          <p:cNvPr id="8" name="文字方塊 7">
            <a:extLst>
              <a:ext uri="{FF2B5EF4-FFF2-40B4-BE49-F238E27FC236}">
                <a16:creationId xmlns:a16="http://schemas.microsoft.com/office/drawing/2014/main" id="{8214E5B2-F884-424F-8534-D3E7FF48B7CB}"/>
              </a:ext>
            </a:extLst>
          </p:cNvPr>
          <p:cNvSpPr txBox="1"/>
          <p:nvPr/>
        </p:nvSpPr>
        <p:spPr>
          <a:xfrm>
            <a:off x="2123329" y="4949933"/>
            <a:ext cx="2519192" cy="923330"/>
          </a:xfrm>
          <a:prstGeom prst="rect">
            <a:avLst/>
          </a:prstGeom>
          <a:noFill/>
        </p:spPr>
        <p:txBody>
          <a:bodyPr wrap="square" rtlCol="0">
            <a:spAutoFit/>
          </a:bodyPr>
          <a:lstStyle/>
          <a:p>
            <a:pPr algn="dist"/>
            <a:r>
              <a:rPr lang="zh-TW" altLang="en-US" sz="5400" dirty="0">
                <a:solidFill>
                  <a:srgbClr val="1545B9"/>
                </a:solidFill>
                <a:latin typeface="華康正顏楷體W5" panose="03000509000000000000" pitchFamily="65" charset="-120"/>
                <a:ea typeface="華康正顏楷體W5" panose="03000509000000000000" pitchFamily="65" charset="-120"/>
              </a:rPr>
              <a:t>陳秀玲</a:t>
            </a:r>
            <a:endParaRPr lang="zh-TW" altLang="en-US" sz="1200" dirty="0">
              <a:solidFill>
                <a:srgbClr val="1545B9"/>
              </a:solidFill>
              <a:latin typeface="華康正顏楷體W5" panose="03000509000000000000" pitchFamily="65" charset="-120"/>
              <a:ea typeface="華康正顏楷體W5" panose="03000509000000000000" pitchFamily="65" charset="-120"/>
            </a:endParaRPr>
          </a:p>
        </p:txBody>
      </p:sp>
      <p:sp>
        <p:nvSpPr>
          <p:cNvPr id="9" name="矩形 8">
            <a:extLst>
              <a:ext uri="{FF2B5EF4-FFF2-40B4-BE49-F238E27FC236}">
                <a16:creationId xmlns:a16="http://schemas.microsoft.com/office/drawing/2014/main" id="{DE66994F-E717-4039-B61B-2B5906F56DA1}"/>
              </a:ext>
            </a:extLst>
          </p:cNvPr>
          <p:cNvSpPr/>
          <p:nvPr/>
        </p:nvSpPr>
        <p:spPr>
          <a:xfrm>
            <a:off x="1387583" y="5291312"/>
            <a:ext cx="761747" cy="369332"/>
          </a:xfrm>
          <a:prstGeom prst="rect">
            <a:avLst/>
          </a:prstGeom>
        </p:spPr>
        <p:txBody>
          <a:bodyPr wrap="none">
            <a:spAutoFit/>
          </a:bodyPr>
          <a:lstStyle/>
          <a:p>
            <a:r>
              <a:rPr lang="zh-TW" altLang="en-US" dirty="0">
                <a:solidFill>
                  <a:srgbClr val="1545B9"/>
                </a:solidFill>
                <a:latin typeface="華康正顏楷體W5" panose="03000509000000000000" pitchFamily="65" charset="-120"/>
                <a:ea typeface="華康正顏楷體W5" panose="03000509000000000000" pitchFamily="65" charset="-120"/>
              </a:rPr>
              <a:t>所 長</a:t>
            </a:r>
          </a:p>
        </p:txBody>
      </p:sp>
    </p:spTree>
    <p:extLst>
      <p:ext uri="{BB962C8B-B14F-4D97-AF65-F5344CB8AC3E}">
        <p14:creationId xmlns:p14="http://schemas.microsoft.com/office/powerpoint/2010/main" val="249268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內容版面配置區 3"/>
          <p:cNvPicPr>
            <a:picLocks noGrp="1" noChangeAspect="1"/>
          </p:cNvPicPr>
          <p:nvPr>
            <p:ph idx="1"/>
          </p:nvPr>
        </p:nvPicPr>
        <p:blipFill>
          <a:blip r:embed="rId2"/>
          <a:stretch>
            <a:fillRect/>
          </a:stretch>
        </p:blipFill>
        <p:spPr>
          <a:xfrm>
            <a:off x="-9326" y="284206"/>
            <a:ext cx="6865233" cy="9737124"/>
          </a:xfrm>
          <a:prstGeom prst="rect">
            <a:avLst/>
          </a:prstGeom>
        </p:spPr>
      </p:pic>
      <p:sp>
        <p:nvSpPr>
          <p:cNvPr id="5" name="矩形 4"/>
          <p:cNvSpPr/>
          <p:nvPr/>
        </p:nvSpPr>
        <p:spPr>
          <a:xfrm>
            <a:off x="718127" y="1696479"/>
            <a:ext cx="5499225" cy="7430239"/>
          </a:xfrm>
          <a:prstGeom prst="rect">
            <a:avLst/>
          </a:prstGeom>
        </p:spPr>
        <p:txBody>
          <a:bodyPr wrap="square">
            <a:spAutoFit/>
          </a:bodyPr>
          <a:lstStyle/>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國立臺灣科技大學 </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數位學習與教育研究所 </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聘函</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endPar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endParaRPr>
          </a:p>
          <a:p>
            <a:pPr algn="just"/>
            <a:r>
              <a:rPr lang="zh-TW" altLang="en-US"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兹敦聘</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楊凱翔</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教授兼任本所</a:t>
            </a:r>
            <a:r>
              <a:rPr lang="en-US"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113</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學年度</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第</a:t>
            </a:r>
            <a:r>
              <a:rPr lang="en-US"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2</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學期博士生劉珞安</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之</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碩士計畫</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口試委員</a:t>
            </a: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中華民國</a:t>
            </a:r>
            <a:r>
              <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114</a:t>
            </a: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年</a:t>
            </a:r>
            <a:r>
              <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06</a:t>
            </a: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月</a:t>
            </a:r>
            <a:endParaRPr lang="zh-TW" altLang="zh-TW" sz="1234"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p:txBody>
      </p:sp>
      <p:pic>
        <p:nvPicPr>
          <p:cNvPr id="7" name="圖片 6"/>
          <p:cNvPicPr>
            <a:picLocks noChangeAspect="1"/>
          </p:cNvPicPr>
          <p:nvPr/>
        </p:nvPicPr>
        <p:blipFill>
          <a:blip r:embed="rId3"/>
          <a:stretch>
            <a:fillRect/>
          </a:stretch>
        </p:blipFill>
        <p:spPr>
          <a:xfrm>
            <a:off x="3803809" y="6002086"/>
            <a:ext cx="1664407" cy="1444486"/>
          </a:xfrm>
          <a:prstGeom prst="rect">
            <a:avLst/>
          </a:prstGeom>
        </p:spPr>
      </p:pic>
      <p:sp>
        <p:nvSpPr>
          <p:cNvPr id="8" name="文字方塊 7">
            <a:extLst>
              <a:ext uri="{FF2B5EF4-FFF2-40B4-BE49-F238E27FC236}">
                <a16:creationId xmlns:a16="http://schemas.microsoft.com/office/drawing/2014/main" id="{8214E5B2-F884-424F-8534-D3E7FF48B7CB}"/>
              </a:ext>
            </a:extLst>
          </p:cNvPr>
          <p:cNvSpPr txBox="1"/>
          <p:nvPr/>
        </p:nvSpPr>
        <p:spPr>
          <a:xfrm>
            <a:off x="2123329" y="4949933"/>
            <a:ext cx="2519192" cy="923330"/>
          </a:xfrm>
          <a:prstGeom prst="rect">
            <a:avLst/>
          </a:prstGeom>
          <a:noFill/>
        </p:spPr>
        <p:txBody>
          <a:bodyPr wrap="square" rtlCol="0">
            <a:spAutoFit/>
          </a:bodyPr>
          <a:lstStyle/>
          <a:p>
            <a:pPr algn="dist"/>
            <a:r>
              <a:rPr lang="zh-TW" altLang="en-US" sz="5400" dirty="0">
                <a:solidFill>
                  <a:srgbClr val="1545B9"/>
                </a:solidFill>
                <a:latin typeface="華康正顏楷體W5" panose="03000509000000000000" pitchFamily="65" charset="-120"/>
                <a:ea typeface="華康正顏楷體W5" panose="03000509000000000000" pitchFamily="65" charset="-120"/>
              </a:rPr>
              <a:t>陳秀玲</a:t>
            </a:r>
            <a:endParaRPr lang="zh-TW" altLang="en-US" sz="1200" dirty="0">
              <a:solidFill>
                <a:srgbClr val="1545B9"/>
              </a:solidFill>
              <a:latin typeface="華康正顏楷體W5" panose="03000509000000000000" pitchFamily="65" charset="-120"/>
              <a:ea typeface="華康正顏楷體W5" panose="03000509000000000000" pitchFamily="65" charset="-120"/>
            </a:endParaRPr>
          </a:p>
        </p:txBody>
      </p:sp>
      <p:sp>
        <p:nvSpPr>
          <p:cNvPr id="9" name="矩形 8">
            <a:extLst>
              <a:ext uri="{FF2B5EF4-FFF2-40B4-BE49-F238E27FC236}">
                <a16:creationId xmlns:a16="http://schemas.microsoft.com/office/drawing/2014/main" id="{DE66994F-E717-4039-B61B-2B5906F56DA1}"/>
              </a:ext>
            </a:extLst>
          </p:cNvPr>
          <p:cNvSpPr/>
          <p:nvPr/>
        </p:nvSpPr>
        <p:spPr>
          <a:xfrm>
            <a:off x="1387583" y="5291312"/>
            <a:ext cx="761747" cy="369332"/>
          </a:xfrm>
          <a:prstGeom prst="rect">
            <a:avLst/>
          </a:prstGeom>
        </p:spPr>
        <p:txBody>
          <a:bodyPr wrap="none">
            <a:spAutoFit/>
          </a:bodyPr>
          <a:lstStyle/>
          <a:p>
            <a:r>
              <a:rPr lang="zh-TW" altLang="en-US" dirty="0">
                <a:solidFill>
                  <a:srgbClr val="1545B9"/>
                </a:solidFill>
                <a:latin typeface="華康正顏楷體W5" panose="03000509000000000000" pitchFamily="65" charset="-120"/>
                <a:ea typeface="華康正顏楷體W5" panose="03000509000000000000" pitchFamily="65" charset="-120"/>
              </a:rPr>
              <a:t>所 長</a:t>
            </a:r>
          </a:p>
        </p:txBody>
      </p:sp>
    </p:spTree>
    <p:extLst>
      <p:ext uri="{BB962C8B-B14F-4D97-AF65-F5344CB8AC3E}">
        <p14:creationId xmlns:p14="http://schemas.microsoft.com/office/powerpoint/2010/main" val="2213408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4F490F-2D2E-DAEB-B897-4D501BE86BE4}"/>
            </a:ext>
          </a:extLst>
        </p:cNvPr>
        <p:cNvGrpSpPr/>
        <p:nvPr/>
      </p:nvGrpSpPr>
      <p:grpSpPr>
        <a:xfrm>
          <a:off x="0" y="0"/>
          <a:ext cx="0" cy="0"/>
          <a:chOff x="0" y="0"/>
          <a:chExt cx="0" cy="0"/>
        </a:xfrm>
      </p:grpSpPr>
      <p:pic>
        <p:nvPicPr>
          <p:cNvPr id="4" name="內容版面配置區 3">
            <a:extLst>
              <a:ext uri="{FF2B5EF4-FFF2-40B4-BE49-F238E27FC236}">
                <a16:creationId xmlns:a16="http://schemas.microsoft.com/office/drawing/2014/main" id="{B76B6A8C-DBC0-21A5-2786-007B19058A0B}"/>
              </a:ext>
            </a:extLst>
          </p:cNvPr>
          <p:cNvPicPr>
            <a:picLocks noGrp="1" noChangeAspect="1"/>
          </p:cNvPicPr>
          <p:nvPr>
            <p:ph idx="1"/>
          </p:nvPr>
        </p:nvPicPr>
        <p:blipFill>
          <a:blip r:embed="rId2"/>
          <a:stretch>
            <a:fillRect/>
          </a:stretch>
        </p:blipFill>
        <p:spPr>
          <a:xfrm>
            <a:off x="-9326" y="284206"/>
            <a:ext cx="6865233" cy="9737124"/>
          </a:xfrm>
          <a:prstGeom prst="rect">
            <a:avLst/>
          </a:prstGeom>
        </p:spPr>
      </p:pic>
      <p:sp>
        <p:nvSpPr>
          <p:cNvPr id="5" name="矩形 4">
            <a:extLst>
              <a:ext uri="{FF2B5EF4-FFF2-40B4-BE49-F238E27FC236}">
                <a16:creationId xmlns:a16="http://schemas.microsoft.com/office/drawing/2014/main" id="{EDB6A91F-D29D-76DE-AA2F-BE0D0AE0B8E6}"/>
              </a:ext>
            </a:extLst>
          </p:cNvPr>
          <p:cNvSpPr/>
          <p:nvPr/>
        </p:nvSpPr>
        <p:spPr>
          <a:xfrm>
            <a:off x="718127" y="1696479"/>
            <a:ext cx="5499225" cy="7430239"/>
          </a:xfrm>
          <a:prstGeom prst="rect">
            <a:avLst/>
          </a:prstGeom>
        </p:spPr>
        <p:txBody>
          <a:bodyPr wrap="square">
            <a:spAutoFit/>
          </a:bodyPr>
          <a:lstStyle/>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國立臺灣科技大學 </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數位學習與教育研究所 </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聘函</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endPar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endParaRPr>
          </a:p>
          <a:p>
            <a:pPr algn="just"/>
            <a:r>
              <a:rPr lang="zh-TW" altLang="en-US"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兹敦聘</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劉子鍵</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教授兼任本所</a:t>
            </a:r>
            <a:r>
              <a:rPr lang="en-US"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113</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學年度</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第</a:t>
            </a:r>
            <a:r>
              <a:rPr lang="en-US"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2</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學期博士生劉珞安</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之</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碩士計畫</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口試委員</a:t>
            </a: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中華民國</a:t>
            </a:r>
            <a:r>
              <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114</a:t>
            </a: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年</a:t>
            </a:r>
            <a:r>
              <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06</a:t>
            </a: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月</a:t>
            </a:r>
            <a:endParaRPr lang="zh-TW" altLang="zh-TW" sz="1234"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p:txBody>
      </p:sp>
      <p:pic>
        <p:nvPicPr>
          <p:cNvPr id="7" name="圖片 6">
            <a:extLst>
              <a:ext uri="{FF2B5EF4-FFF2-40B4-BE49-F238E27FC236}">
                <a16:creationId xmlns:a16="http://schemas.microsoft.com/office/drawing/2014/main" id="{9827D71E-3E46-3F4E-559B-066BD68BFE86}"/>
              </a:ext>
            </a:extLst>
          </p:cNvPr>
          <p:cNvPicPr>
            <a:picLocks noChangeAspect="1"/>
          </p:cNvPicPr>
          <p:nvPr/>
        </p:nvPicPr>
        <p:blipFill>
          <a:blip r:embed="rId3"/>
          <a:stretch>
            <a:fillRect/>
          </a:stretch>
        </p:blipFill>
        <p:spPr>
          <a:xfrm>
            <a:off x="3803809" y="6002086"/>
            <a:ext cx="1664407" cy="1444486"/>
          </a:xfrm>
          <a:prstGeom prst="rect">
            <a:avLst/>
          </a:prstGeom>
        </p:spPr>
      </p:pic>
      <p:sp>
        <p:nvSpPr>
          <p:cNvPr id="8" name="文字方塊 7">
            <a:extLst>
              <a:ext uri="{FF2B5EF4-FFF2-40B4-BE49-F238E27FC236}">
                <a16:creationId xmlns:a16="http://schemas.microsoft.com/office/drawing/2014/main" id="{FA62BCC6-98E3-5A84-A933-54734D6F6EAD}"/>
              </a:ext>
            </a:extLst>
          </p:cNvPr>
          <p:cNvSpPr txBox="1"/>
          <p:nvPr/>
        </p:nvSpPr>
        <p:spPr>
          <a:xfrm>
            <a:off x="2123329" y="4949933"/>
            <a:ext cx="2519192" cy="923330"/>
          </a:xfrm>
          <a:prstGeom prst="rect">
            <a:avLst/>
          </a:prstGeom>
          <a:noFill/>
        </p:spPr>
        <p:txBody>
          <a:bodyPr wrap="square" rtlCol="0">
            <a:spAutoFit/>
          </a:bodyPr>
          <a:lstStyle/>
          <a:p>
            <a:pPr algn="dist"/>
            <a:r>
              <a:rPr lang="zh-TW" altLang="en-US" sz="5400" dirty="0">
                <a:solidFill>
                  <a:srgbClr val="1545B9"/>
                </a:solidFill>
                <a:latin typeface="華康正顏楷體W5" panose="03000509000000000000" pitchFamily="65" charset="-120"/>
                <a:ea typeface="華康正顏楷體W5" panose="03000509000000000000" pitchFamily="65" charset="-120"/>
              </a:rPr>
              <a:t>陳秀玲</a:t>
            </a:r>
            <a:endParaRPr lang="zh-TW" altLang="en-US" sz="1200" dirty="0">
              <a:solidFill>
                <a:srgbClr val="1545B9"/>
              </a:solidFill>
              <a:latin typeface="華康正顏楷體W5" panose="03000509000000000000" pitchFamily="65" charset="-120"/>
              <a:ea typeface="華康正顏楷體W5" panose="03000509000000000000" pitchFamily="65" charset="-120"/>
            </a:endParaRPr>
          </a:p>
        </p:txBody>
      </p:sp>
      <p:sp>
        <p:nvSpPr>
          <p:cNvPr id="9" name="矩形 8">
            <a:extLst>
              <a:ext uri="{FF2B5EF4-FFF2-40B4-BE49-F238E27FC236}">
                <a16:creationId xmlns:a16="http://schemas.microsoft.com/office/drawing/2014/main" id="{30D94531-EF76-FEF1-0FA4-DAAA2CE0C316}"/>
              </a:ext>
            </a:extLst>
          </p:cNvPr>
          <p:cNvSpPr/>
          <p:nvPr/>
        </p:nvSpPr>
        <p:spPr>
          <a:xfrm>
            <a:off x="1387583" y="5291312"/>
            <a:ext cx="761747" cy="369332"/>
          </a:xfrm>
          <a:prstGeom prst="rect">
            <a:avLst/>
          </a:prstGeom>
        </p:spPr>
        <p:txBody>
          <a:bodyPr wrap="none">
            <a:spAutoFit/>
          </a:bodyPr>
          <a:lstStyle/>
          <a:p>
            <a:r>
              <a:rPr lang="zh-TW" altLang="en-US" dirty="0">
                <a:solidFill>
                  <a:srgbClr val="1545B9"/>
                </a:solidFill>
                <a:latin typeface="華康正顏楷體W5" panose="03000509000000000000" pitchFamily="65" charset="-120"/>
                <a:ea typeface="華康正顏楷體W5" panose="03000509000000000000" pitchFamily="65" charset="-120"/>
              </a:rPr>
              <a:t>所 長</a:t>
            </a:r>
          </a:p>
        </p:txBody>
      </p:sp>
    </p:spTree>
    <p:extLst>
      <p:ext uri="{BB962C8B-B14F-4D97-AF65-F5344CB8AC3E}">
        <p14:creationId xmlns:p14="http://schemas.microsoft.com/office/powerpoint/2010/main" val="1742421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608073-6A69-C68B-CE93-4BB0D6A657A6}"/>
            </a:ext>
          </a:extLst>
        </p:cNvPr>
        <p:cNvGrpSpPr/>
        <p:nvPr/>
      </p:nvGrpSpPr>
      <p:grpSpPr>
        <a:xfrm>
          <a:off x="0" y="0"/>
          <a:ext cx="0" cy="0"/>
          <a:chOff x="0" y="0"/>
          <a:chExt cx="0" cy="0"/>
        </a:xfrm>
      </p:grpSpPr>
      <p:pic>
        <p:nvPicPr>
          <p:cNvPr id="4" name="內容版面配置區 3">
            <a:extLst>
              <a:ext uri="{FF2B5EF4-FFF2-40B4-BE49-F238E27FC236}">
                <a16:creationId xmlns:a16="http://schemas.microsoft.com/office/drawing/2014/main" id="{7B65C790-018D-710A-AE65-9D85E78D73BA}"/>
              </a:ext>
            </a:extLst>
          </p:cNvPr>
          <p:cNvPicPr>
            <a:picLocks noGrp="1" noChangeAspect="1"/>
          </p:cNvPicPr>
          <p:nvPr>
            <p:ph idx="1"/>
          </p:nvPr>
        </p:nvPicPr>
        <p:blipFill>
          <a:blip r:embed="rId2"/>
          <a:stretch>
            <a:fillRect/>
          </a:stretch>
        </p:blipFill>
        <p:spPr>
          <a:xfrm>
            <a:off x="-9326" y="284206"/>
            <a:ext cx="6865233" cy="9737124"/>
          </a:xfrm>
          <a:prstGeom prst="rect">
            <a:avLst/>
          </a:prstGeom>
        </p:spPr>
      </p:pic>
      <p:sp>
        <p:nvSpPr>
          <p:cNvPr id="5" name="矩形 4">
            <a:extLst>
              <a:ext uri="{FF2B5EF4-FFF2-40B4-BE49-F238E27FC236}">
                <a16:creationId xmlns:a16="http://schemas.microsoft.com/office/drawing/2014/main" id="{9932C71C-CD6A-F827-CA33-1854833F6011}"/>
              </a:ext>
            </a:extLst>
          </p:cNvPr>
          <p:cNvSpPr/>
          <p:nvPr/>
        </p:nvSpPr>
        <p:spPr>
          <a:xfrm>
            <a:off x="718127" y="1696479"/>
            <a:ext cx="5499225" cy="7430239"/>
          </a:xfrm>
          <a:prstGeom prst="rect">
            <a:avLst/>
          </a:prstGeom>
        </p:spPr>
        <p:txBody>
          <a:bodyPr wrap="square">
            <a:spAutoFit/>
          </a:bodyPr>
          <a:lstStyle/>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國立臺灣科技大學 </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數位學習與教育研究所 </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聘函</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endPar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endParaRPr>
          </a:p>
          <a:p>
            <a:pPr algn="just"/>
            <a:r>
              <a:rPr lang="zh-TW" altLang="en-US"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兹敦聘</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楊接期</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教授兼任本所</a:t>
            </a:r>
            <a:r>
              <a:rPr lang="en-US"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113</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學年度</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第</a:t>
            </a:r>
            <a:r>
              <a:rPr lang="en-US"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2</a:t>
            </a:r>
            <a:r>
              <a:rPr lang="zh-TW" altLang="en-US" sz="2400" kern="100">
                <a:solidFill>
                  <a:prstClr val="black"/>
                </a:solidFill>
                <a:latin typeface="標楷體" panose="03000509000000000000" pitchFamily="65" charset="-120"/>
                <a:ea typeface="標楷體" panose="03000509000000000000" pitchFamily="65" charset="-120"/>
                <a:cs typeface="Times New Roman" panose="02020603050405020304" pitchFamily="18" charset="0"/>
              </a:rPr>
              <a:t>學期博士</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生劉珞安</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之</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碩士計畫</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口試委員</a:t>
            </a: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中華民國</a:t>
            </a:r>
            <a:r>
              <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114</a:t>
            </a: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年</a:t>
            </a:r>
            <a:r>
              <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06</a:t>
            </a: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月</a:t>
            </a:r>
            <a:endParaRPr lang="zh-TW" altLang="zh-TW" sz="1234"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p:txBody>
      </p:sp>
      <p:pic>
        <p:nvPicPr>
          <p:cNvPr id="7" name="圖片 6">
            <a:extLst>
              <a:ext uri="{FF2B5EF4-FFF2-40B4-BE49-F238E27FC236}">
                <a16:creationId xmlns:a16="http://schemas.microsoft.com/office/drawing/2014/main" id="{990019C7-1475-4104-4EC4-2A8A140AF1C9}"/>
              </a:ext>
            </a:extLst>
          </p:cNvPr>
          <p:cNvPicPr>
            <a:picLocks noChangeAspect="1"/>
          </p:cNvPicPr>
          <p:nvPr/>
        </p:nvPicPr>
        <p:blipFill>
          <a:blip r:embed="rId3"/>
          <a:stretch>
            <a:fillRect/>
          </a:stretch>
        </p:blipFill>
        <p:spPr>
          <a:xfrm>
            <a:off x="3803809" y="6002086"/>
            <a:ext cx="1664407" cy="1444486"/>
          </a:xfrm>
          <a:prstGeom prst="rect">
            <a:avLst/>
          </a:prstGeom>
        </p:spPr>
      </p:pic>
      <p:sp>
        <p:nvSpPr>
          <p:cNvPr id="8" name="文字方塊 7">
            <a:extLst>
              <a:ext uri="{FF2B5EF4-FFF2-40B4-BE49-F238E27FC236}">
                <a16:creationId xmlns:a16="http://schemas.microsoft.com/office/drawing/2014/main" id="{BA287870-8F8A-E275-DE5B-F8E0C6A457B4}"/>
              </a:ext>
            </a:extLst>
          </p:cNvPr>
          <p:cNvSpPr txBox="1"/>
          <p:nvPr/>
        </p:nvSpPr>
        <p:spPr>
          <a:xfrm>
            <a:off x="2123329" y="4949933"/>
            <a:ext cx="2519192" cy="923330"/>
          </a:xfrm>
          <a:prstGeom prst="rect">
            <a:avLst/>
          </a:prstGeom>
          <a:noFill/>
        </p:spPr>
        <p:txBody>
          <a:bodyPr wrap="square" rtlCol="0">
            <a:spAutoFit/>
          </a:bodyPr>
          <a:lstStyle/>
          <a:p>
            <a:pPr algn="dist"/>
            <a:r>
              <a:rPr lang="zh-TW" altLang="en-US" sz="5400" dirty="0">
                <a:solidFill>
                  <a:srgbClr val="1545B9"/>
                </a:solidFill>
                <a:latin typeface="華康正顏楷體W5" panose="03000509000000000000" pitchFamily="65" charset="-120"/>
                <a:ea typeface="華康正顏楷體W5" panose="03000509000000000000" pitchFamily="65" charset="-120"/>
              </a:rPr>
              <a:t>陳秀玲</a:t>
            </a:r>
            <a:endParaRPr lang="zh-TW" altLang="en-US" sz="1200" dirty="0">
              <a:solidFill>
                <a:srgbClr val="1545B9"/>
              </a:solidFill>
              <a:latin typeface="華康正顏楷體W5" panose="03000509000000000000" pitchFamily="65" charset="-120"/>
              <a:ea typeface="華康正顏楷體W5" panose="03000509000000000000" pitchFamily="65" charset="-120"/>
            </a:endParaRPr>
          </a:p>
        </p:txBody>
      </p:sp>
      <p:sp>
        <p:nvSpPr>
          <p:cNvPr id="9" name="矩形 8">
            <a:extLst>
              <a:ext uri="{FF2B5EF4-FFF2-40B4-BE49-F238E27FC236}">
                <a16:creationId xmlns:a16="http://schemas.microsoft.com/office/drawing/2014/main" id="{0B28E99E-61D2-B4B0-D9C7-D216FECCFE76}"/>
              </a:ext>
            </a:extLst>
          </p:cNvPr>
          <p:cNvSpPr/>
          <p:nvPr/>
        </p:nvSpPr>
        <p:spPr>
          <a:xfrm>
            <a:off x="1387583" y="5291312"/>
            <a:ext cx="761747" cy="369332"/>
          </a:xfrm>
          <a:prstGeom prst="rect">
            <a:avLst/>
          </a:prstGeom>
        </p:spPr>
        <p:txBody>
          <a:bodyPr wrap="none">
            <a:spAutoFit/>
          </a:bodyPr>
          <a:lstStyle/>
          <a:p>
            <a:r>
              <a:rPr lang="zh-TW" altLang="en-US" dirty="0">
                <a:solidFill>
                  <a:srgbClr val="1545B9"/>
                </a:solidFill>
                <a:latin typeface="華康正顏楷體W5" panose="03000509000000000000" pitchFamily="65" charset="-120"/>
                <a:ea typeface="華康正顏楷體W5" panose="03000509000000000000" pitchFamily="65" charset="-120"/>
              </a:rPr>
              <a:t>所 長</a:t>
            </a:r>
          </a:p>
        </p:txBody>
      </p:sp>
    </p:spTree>
    <p:extLst>
      <p:ext uri="{BB962C8B-B14F-4D97-AF65-F5344CB8AC3E}">
        <p14:creationId xmlns:p14="http://schemas.microsoft.com/office/powerpoint/2010/main" val="2062352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A81D89-614B-87D8-72FE-B0E37C729A41}"/>
            </a:ext>
          </a:extLst>
        </p:cNvPr>
        <p:cNvGrpSpPr/>
        <p:nvPr/>
      </p:nvGrpSpPr>
      <p:grpSpPr>
        <a:xfrm>
          <a:off x="0" y="0"/>
          <a:ext cx="0" cy="0"/>
          <a:chOff x="0" y="0"/>
          <a:chExt cx="0" cy="0"/>
        </a:xfrm>
      </p:grpSpPr>
      <p:pic>
        <p:nvPicPr>
          <p:cNvPr id="4" name="內容版面配置區 3">
            <a:extLst>
              <a:ext uri="{FF2B5EF4-FFF2-40B4-BE49-F238E27FC236}">
                <a16:creationId xmlns:a16="http://schemas.microsoft.com/office/drawing/2014/main" id="{12201901-880A-A624-ACB5-4CE0E8953E74}"/>
              </a:ext>
            </a:extLst>
          </p:cNvPr>
          <p:cNvPicPr>
            <a:picLocks noGrp="1" noChangeAspect="1"/>
          </p:cNvPicPr>
          <p:nvPr>
            <p:ph idx="1"/>
          </p:nvPr>
        </p:nvPicPr>
        <p:blipFill>
          <a:blip r:embed="rId2"/>
          <a:stretch>
            <a:fillRect/>
          </a:stretch>
        </p:blipFill>
        <p:spPr>
          <a:xfrm>
            <a:off x="-9326" y="284206"/>
            <a:ext cx="6865233" cy="9737124"/>
          </a:xfrm>
          <a:prstGeom prst="rect">
            <a:avLst/>
          </a:prstGeom>
        </p:spPr>
      </p:pic>
      <p:sp>
        <p:nvSpPr>
          <p:cNvPr id="5" name="矩形 4">
            <a:extLst>
              <a:ext uri="{FF2B5EF4-FFF2-40B4-BE49-F238E27FC236}">
                <a16:creationId xmlns:a16="http://schemas.microsoft.com/office/drawing/2014/main" id="{C892FEC5-6335-AF0F-E9DD-44B098789130}"/>
              </a:ext>
            </a:extLst>
          </p:cNvPr>
          <p:cNvSpPr/>
          <p:nvPr/>
        </p:nvSpPr>
        <p:spPr>
          <a:xfrm>
            <a:off x="718127" y="1696479"/>
            <a:ext cx="5499225" cy="7430239"/>
          </a:xfrm>
          <a:prstGeom prst="rect">
            <a:avLst/>
          </a:prstGeom>
        </p:spPr>
        <p:txBody>
          <a:bodyPr wrap="square">
            <a:spAutoFit/>
          </a:bodyPr>
          <a:lstStyle/>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國立臺灣科技大學 </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數位學習與教育研究所 </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r>
              <a:rPr lang="zh-TW"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聘函</a:t>
            </a:r>
            <a:endParaRPr lang="en-US" altLang="zh-TW" sz="2400" b="1"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ctr" defTabSz="1073025">
              <a:defRPr/>
            </a:pPr>
            <a:endPar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endParaRPr>
          </a:p>
          <a:p>
            <a:pPr algn="just"/>
            <a:r>
              <a:rPr lang="zh-TW" altLang="en-US"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兹敦聘</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許維君</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教授兼任本所</a:t>
            </a:r>
            <a:r>
              <a:rPr lang="en-US"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113</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學年度</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第</a:t>
            </a:r>
            <a:r>
              <a:rPr lang="en-US"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2</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學期碩士生林季樺</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之</a:t>
            </a:r>
            <a:r>
              <a:rPr lang="zh-TW" altLang="en-US"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碩士計畫</a:t>
            </a:r>
            <a:r>
              <a:rPr lang="zh-TW" altLang="zh-TW" sz="2400"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口試委員</a:t>
            </a: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endParaRPr lang="zh-TW"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r>
              <a:rPr lang="en-US" altLang="zh-TW" sz="2113" kern="100" dirty="0">
                <a:solidFill>
                  <a:prstClr val="black"/>
                </a:solidFill>
                <a:latin typeface="新細明體" panose="02020500000000000000" pitchFamily="18" charset="-120"/>
                <a:ea typeface="新細明體" panose="02020500000000000000" pitchFamily="18" charset="-120"/>
                <a:cs typeface="Times New Roman" panose="02020603050405020304" pitchFamily="18" charset="0"/>
              </a:rPr>
              <a:t> </a:t>
            </a: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defTabSz="1073025">
              <a:defRPr/>
            </a:pPr>
            <a:endParaRPr lang="en-US" altLang="zh-TW" sz="1234" kern="100" dirty="0">
              <a:solidFill>
                <a:prstClr val="black"/>
              </a:solidFill>
              <a:latin typeface="Calibri" panose="020F0502020204030204" pitchFamily="34" charset="0"/>
              <a:ea typeface="新細明體" panose="02020500000000000000" pitchFamily="18"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endPar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a:p>
            <a:pPr algn="dist" defTabSz="1073025">
              <a:defRPr/>
            </a:pP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中華民國</a:t>
            </a:r>
            <a:r>
              <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114</a:t>
            </a: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年</a:t>
            </a:r>
            <a:r>
              <a:rPr lang="en-US"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04</a:t>
            </a:r>
            <a:r>
              <a:rPr lang="zh-TW" altLang="zh-TW" sz="2113"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rPr>
              <a:t>月</a:t>
            </a:r>
            <a:endParaRPr lang="zh-TW" altLang="zh-TW" sz="1234" kern="100" dirty="0">
              <a:solidFill>
                <a:prstClr val="black"/>
              </a:solidFill>
              <a:latin typeface="標楷體" panose="03000509000000000000" pitchFamily="65" charset="-120"/>
              <a:ea typeface="標楷體" panose="03000509000000000000" pitchFamily="65" charset="-120"/>
              <a:cs typeface="Times New Roman" panose="02020603050405020304" pitchFamily="18" charset="0"/>
            </a:endParaRPr>
          </a:p>
        </p:txBody>
      </p:sp>
      <p:pic>
        <p:nvPicPr>
          <p:cNvPr id="7" name="圖片 6">
            <a:extLst>
              <a:ext uri="{FF2B5EF4-FFF2-40B4-BE49-F238E27FC236}">
                <a16:creationId xmlns:a16="http://schemas.microsoft.com/office/drawing/2014/main" id="{227C8745-9E19-203C-C327-0D1E618DB488}"/>
              </a:ext>
            </a:extLst>
          </p:cNvPr>
          <p:cNvPicPr>
            <a:picLocks noChangeAspect="1"/>
          </p:cNvPicPr>
          <p:nvPr/>
        </p:nvPicPr>
        <p:blipFill>
          <a:blip r:embed="rId3"/>
          <a:stretch>
            <a:fillRect/>
          </a:stretch>
        </p:blipFill>
        <p:spPr>
          <a:xfrm>
            <a:off x="3803809" y="6002086"/>
            <a:ext cx="1664407" cy="1444486"/>
          </a:xfrm>
          <a:prstGeom prst="rect">
            <a:avLst/>
          </a:prstGeom>
        </p:spPr>
      </p:pic>
      <p:sp>
        <p:nvSpPr>
          <p:cNvPr id="8" name="文字方塊 7">
            <a:extLst>
              <a:ext uri="{FF2B5EF4-FFF2-40B4-BE49-F238E27FC236}">
                <a16:creationId xmlns:a16="http://schemas.microsoft.com/office/drawing/2014/main" id="{6B3483E5-CB90-9E1F-6917-C1F1F1C8240B}"/>
              </a:ext>
            </a:extLst>
          </p:cNvPr>
          <p:cNvSpPr txBox="1"/>
          <p:nvPr/>
        </p:nvSpPr>
        <p:spPr>
          <a:xfrm>
            <a:off x="2123329" y="4949933"/>
            <a:ext cx="2519192" cy="923330"/>
          </a:xfrm>
          <a:prstGeom prst="rect">
            <a:avLst/>
          </a:prstGeom>
          <a:noFill/>
        </p:spPr>
        <p:txBody>
          <a:bodyPr wrap="square" rtlCol="0">
            <a:spAutoFit/>
          </a:bodyPr>
          <a:lstStyle/>
          <a:p>
            <a:pPr algn="dist"/>
            <a:r>
              <a:rPr lang="zh-TW" altLang="en-US" sz="5400" dirty="0">
                <a:solidFill>
                  <a:srgbClr val="1545B9"/>
                </a:solidFill>
                <a:latin typeface="華康正顏楷體W5" panose="03000509000000000000" pitchFamily="65" charset="-120"/>
                <a:ea typeface="華康正顏楷體W5" panose="03000509000000000000" pitchFamily="65" charset="-120"/>
              </a:rPr>
              <a:t>陳秀玲</a:t>
            </a:r>
            <a:endParaRPr lang="zh-TW" altLang="en-US" sz="1200" dirty="0">
              <a:solidFill>
                <a:srgbClr val="1545B9"/>
              </a:solidFill>
              <a:latin typeface="華康正顏楷體W5" panose="03000509000000000000" pitchFamily="65" charset="-120"/>
              <a:ea typeface="華康正顏楷體W5" panose="03000509000000000000" pitchFamily="65" charset="-120"/>
            </a:endParaRPr>
          </a:p>
        </p:txBody>
      </p:sp>
      <p:sp>
        <p:nvSpPr>
          <p:cNvPr id="9" name="矩形 8">
            <a:extLst>
              <a:ext uri="{FF2B5EF4-FFF2-40B4-BE49-F238E27FC236}">
                <a16:creationId xmlns:a16="http://schemas.microsoft.com/office/drawing/2014/main" id="{553BDD4B-FC99-88F3-907D-A50B82B20066}"/>
              </a:ext>
            </a:extLst>
          </p:cNvPr>
          <p:cNvSpPr/>
          <p:nvPr/>
        </p:nvSpPr>
        <p:spPr>
          <a:xfrm>
            <a:off x="1387583" y="5291312"/>
            <a:ext cx="761747" cy="369332"/>
          </a:xfrm>
          <a:prstGeom prst="rect">
            <a:avLst/>
          </a:prstGeom>
        </p:spPr>
        <p:txBody>
          <a:bodyPr wrap="none">
            <a:spAutoFit/>
          </a:bodyPr>
          <a:lstStyle/>
          <a:p>
            <a:r>
              <a:rPr lang="zh-TW" altLang="en-US" dirty="0">
                <a:solidFill>
                  <a:srgbClr val="1545B9"/>
                </a:solidFill>
                <a:latin typeface="華康正顏楷體W5" panose="03000509000000000000" pitchFamily="65" charset="-120"/>
                <a:ea typeface="華康正顏楷體W5" panose="03000509000000000000" pitchFamily="65" charset="-120"/>
              </a:rPr>
              <a:t>所 長</a:t>
            </a:r>
          </a:p>
        </p:txBody>
      </p:sp>
    </p:spTree>
    <p:extLst>
      <p:ext uri="{BB962C8B-B14F-4D97-AF65-F5344CB8AC3E}">
        <p14:creationId xmlns:p14="http://schemas.microsoft.com/office/powerpoint/2010/main" val="3325794269"/>
      </p:ext>
    </p:extLst>
  </p:cSld>
  <p:clrMapOvr>
    <a:masterClrMapping/>
  </p:clrMapOvr>
</p:sld>
</file>

<file path=ppt/theme/theme1.xml><?xml version="1.0" encoding="utf-8"?>
<a:theme xmlns:a="http://schemas.openxmlformats.org/drawingml/2006/main" name="Office 佈景主題">
  <a:themeElements>
    <a:clrScheme name="Office 佈景主題">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佈景主題">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佈景主題">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3183</TotalTime>
  <Words>555</Words>
  <Application>Microsoft Office PowerPoint</Application>
  <PresentationFormat>A4 紙張 (210x297 公釐)</PresentationFormat>
  <Paragraphs>226</Paragraphs>
  <Slides>10</Slides>
  <Notes>0</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10</vt:i4>
      </vt:variant>
    </vt:vector>
  </HeadingPairs>
  <TitlesOfParts>
    <vt:vector size="17" baseType="lpstr">
      <vt:lpstr>華康正顏楷體W5</vt:lpstr>
      <vt:lpstr>新細明體</vt:lpstr>
      <vt:lpstr>標楷體</vt:lpstr>
      <vt:lpstr>Arial</vt:lpstr>
      <vt:lpstr>Calibri</vt:lpstr>
      <vt:lpstr>Calibri Light</vt:lpstr>
      <vt:lpstr>Office 佈景主題</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梅伶</dc:creator>
  <cp:lastModifiedBy>欣怡 李</cp:lastModifiedBy>
  <cp:revision>54</cp:revision>
  <cp:lastPrinted>2025-06-18T07:00:06Z</cp:lastPrinted>
  <dcterms:created xsi:type="dcterms:W3CDTF">2022-12-01T02:31:24Z</dcterms:created>
  <dcterms:modified xsi:type="dcterms:W3CDTF">2025-06-18T07:00:50Z</dcterms:modified>
</cp:coreProperties>
</file>